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5023C-86D1-E012-5C47-4153B9961160}" v="15" dt="2023-02-07T10:10:49.220"/>
    <p1510:client id="{6CEA32EC-4874-AE40-52CA-73A85573A18A}" v="49" dt="2023-02-22T06:10:48.323"/>
    <p1510:client id="{7BCEC2A0-8DD1-0439-869D-4E086C65547B}" v="11" dt="2023-02-20T08:08:59.756"/>
    <p1510:client id="{7C1D55F8-3C18-5CE8-21DE-4D683A9D2729}" v="22" dt="2023-02-07T06:26:22.371"/>
    <p1510:client id="{AB07A9BE-ED53-4DA1-3DA3-FDC585C5A636}" v="3" dt="2023-02-08T03:09:03.944"/>
    <p1510:client id="{B8AC6F4A-59C1-6B91-6F73-D4CE170D3B42}" v="1" dt="2023-02-21T06:09:58.384"/>
    <p1510:client id="{BE6CB2B7-F02F-6CCD-A993-E4D4649A474D}" v="1" dt="2023-02-20T03:51:28.363"/>
    <p1510:client id="{FE1A80B5-7538-F4A1-29D1-278998E6D2A3}" v="168" dt="2023-02-17T10:21:16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 snapToGrid="0">
      <p:cViewPr varScale="1">
        <p:scale>
          <a:sx n="100" d="100"/>
          <a:sy n="100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F124-C1ED-4A95-B2C0-8A64DA2489FE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0B13-AAE5-4077-9B0D-0587A1054A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31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20CD-1461-4261-975B-B993A08FB85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5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24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9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74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4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91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7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08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0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79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44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66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23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A6B4-ED81-4689-98DF-9D59E41FEB7F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F4EE-A76D-4F93-9C94-74D6B65F6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9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2.wdp"/><Relationship Id="rId26" Type="http://schemas.microsoft.com/office/2007/relationships/hdphoto" Target="../media/hdphoto3.wdp"/><Relationship Id="rId3" Type="http://schemas.openxmlformats.org/officeDocument/2006/relationships/image" Target="../media/image1.emf"/><Relationship Id="rId21" Type="http://schemas.openxmlformats.org/officeDocument/2006/relationships/image" Target="../media/image17.png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23" Type="http://schemas.openxmlformats.org/officeDocument/2006/relationships/image" Target="../media/image19.png"/><Relationship Id="rId28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圓角矩形 37">
            <a:extLst>
              <a:ext uri="{FF2B5EF4-FFF2-40B4-BE49-F238E27FC236}">
                <a16:creationId xmlns:a16="http://schemas.microsoft.com/office/drawing/2014/main" id="{6CC3239D-7A4C-4814-AB92-51AA451C9A7D}"/>
              </a:ext>
            </a:extLst>
          </p:cNvPr>
          <p:cNvSpPr/>
          <p:nvPr/>
        </p:nvSpPr>
        <p:spPr>
          <a:xfrm>
            <a:off x="3082127" y="5787589"/>
            <a:ext cx="1476790" cy="952592"/>
          </a:xfrm>
          <a:prstGeom prst="roundRect">
            <a:avLst>
              <a:gd name="adj" fmla="val 21792"/>
            </a:avLst>
          </a:prstGeom>
          <a:gradFill flip="none" rotWithShape="1">
            <a:gsLst>
              <a:gs pos="0">
                <a:srgbClr val="36222F"/>
              </a:gs>
              <a:gs pos="9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/>
          <a:lstStyle/>
          <a:p>
            <a:pPr algn="ctr" defTabSz="412750" hangingPunct="0"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Helvetica Neue"/>
            </a:endParaRPr>
          </a:p>
          <a:p>
            <a:pPr algn="ctr" defTabSz="412750"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Helvetica Neue"/>
            </a:endParaRPr>
          </a:p>
          <a:p>
            <a:pPr algn="ctr" defTabSz="412750"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Helvetica Neue"/>
            </a:endParaRPr>
          </a:p>
          <a:p>
            <a:pPr algn="ctr" defTabSz="412750"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Helvetica Neue"/>
            </a:endParaRPr>
          </a:p>
          <a:p>
            <a:pPr marR="0" lvl="0" indent="0" algn="ctr" defTabSz="41275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altLang="zh-TW" sz="1000" kern="0" dirty="0">
                <a:latin typeface="Calibri Light" panose="020F0302020204030204"/>
                <a:ea typeface="微軟正黑體"/>
                <a:cs typeface="Arial"/>
                <a:sym typeface="Helvetica Neue"/>
              </a:rPr>
              <a:t>ASUS ErgoSense</a:t>
            </a:r>
            <a:endParaRPr lang="en-US" altLang="zh-TW" sz="1000" kern="0" dirty="0">
              <a:latin typeface="Calibri Light" panose="020F0302020204030204"/>
              <a:ea typeface="微軟正黑體"/>
              <a:cs typeface="Arial"/>
            </a:endParaRPr>
          </a:p>
        </p:txBody>
      </p:sp>
      <p:sp>
        <p:nvSpPr>
          <p:cNvPr id="45" name="圓角矩形 37">
            <a:extLst>
              <a:ext uri="{FF2B5EF4-FFF2-40B4-BE49-F238E27FC236}">
                <a16:creationId xmlns:a16="http://schemas.microsoft.com/office/drawing/2014/main" id="{9A6808C7-F22A-4BB9-8A58-CACC97D5BE32}"/>
              </a:ext>
            </a:extLst>
          </p:cNvPr>
          <p:cNvSpPr/>
          <p:nvPr/>
        </p:nvSpPr>
        <p:spPr>
          <a:xfrm>
            <a:off x="8911872" y="81275"/>
            <a:ext cx="3040540" cy="1057539"/>
          </a:xfrm>
          <a:prstGeom prst="roundRect">
            <a:avLst>
              <a:gd name="adj" fmla="val 1578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0" tIns="0" rIns="0" bIns="0" rtlCol="0" anchor="ctr"/>
          <a:lstStyle/>
          <a:p>
            <a:pPr defTabSz="412750" hangingPunct="0">
              <a:lnSpc>
                <a:spcPts val="2800"/>
              </a:lnSpc>
              <a:defRPr/>
            </a:pPr>
            <a:r>
              <a:rPr lang="en-US" altLang="zh-TW" sz="1600" kern="0" baseline="30000" dirty="0">
                <a:solidFill>
                  <a:srgbClr val="F9D923"/>
                </a:solidFill>
                <a:latin typeface="Calibri Light" panose="020F0302020204030204"/>
                <a:ea typeface="微軟正黑體"/>
                <a:cs typeface="Arial"/>
                <a:sym typeface="Arial"/>
              </a:rPr>
              <a:t> </a:t>
            </a:r>
            <a:r>
              <a:rPr lang="en-US" altLang="zh-TW" sz="2000" b="1" kern="0" dirty="0">
                <a:solidFill>
                  <a:srgbClr val="F9D923"/>
                </a:solidFill>
                <a:latin typeface="Calibri Light" panose="020F0302020204030204"/>
                <a:ea typeface="微軟正黑體"/>
                <a:cs typeface="Arial"/>
                <a:sym typeface="Arial"/>
              </a:rPr>
              <a:t>FULL I/O Ports</a:t>
            </a: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srgbClr val="F9D923"/>
              </a:solidFill>
              <a:effectLst/>
              <a:uLnTx/>
              <a:uFillTx/>
              <a:latin typeface="Calibri Light" panose="020F0302020204030204"/>
              <a:ea typeface="微軟正黑體"/>
              <a:cs typeface="Arial"/>
              <a:sym typeface="Arial"/>
            </a:endParaRPr>
          </a:p>
          <a:p>
            <a:pPr defTabSz="412750">
              <a:defRPr/>
            </a:pPr>
            <a:r>
              <a:rPr lang="en-US" sz="1000" kern="0" dirty="0">
                <a:ea typeface="+mn-lt"/>
                <a:cs typeface="+mn-lt"/>
                <a:sym typeface="Arial"/>
              </a:rPr>
              <a:t>1 x </a:t>
            </a:r>
            <a:r>
              <a:rPr lang="en-US" sz="1000" kern="0" dirty="0" smtClean="0">
                <a:ea typeface="+mn-lt"/>
                <a:cs typeface="+mn-lt"/>
                <a:sym typeface="Arial"/>
              </a:rPr>
              <a:t>USB4 </a:t>
            </a:r>
            <a:r>
              <a:rPr lang="en-US" sz="1000" kern="0" dirty="0">
                <a:ea typeface="+mn-lt"/>
                <a:cs typeface="+mn-lt"/>
                <a:sym typeface="Arial"/>
              </a:rPr>
              <a:t>Type-C,  1 </a:t>
            </a:r>
            <a:r>
              <a:rPr lang="en-US" altLang="zh-TW" sz="1000" kern="0" dirty="0">
                <a:ea typeface="+mn-lt"/>
                <a:cs typeface="+mn-lt"/>
                <a:sym typeface="Arial"/>
              </a:rPr>
              <a:t>x USB 3.2 Type-C®, 1 x</a:t>
            </a:r>
            <a:r>
              <a:rPr lang="en-US" sz="1000" kern="0" dirty="0">
                <a:ea typeface="+mn-lt"/>
                <a:cs typeface="+mn-lt"/>
                <a:sym typeface="Arial"/>
              </a:rPr>
              <a:t> USB 3.2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Arial"/>
              </a:rPr>
              <a:t> </a:t>
            </a:r>
            <a:r>
              <a:rPr lang="en-US" sz="1000" kern="0" dirty="0">
                <a:ea typeface="+mn-lt"/>
                <a:cs typeface="+mn-lt"/>
                <a:sym typeface="Arial"/>
              </a:rPr>
              <a:t>Type-A, 1 x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Arial"/>
              </a:rPr>
              <a:t>HDMI</a:t>
            </a:r>
            <a:r>
              <a:rPr lang="en-US" sz="1000" kern="0" dirty="0">
                <a:ea typeface="+mn-lt"/>
                <a:cs typeface="+mn-lt"/>
                <a:sym typeface="Arial"/>
              </a:rPr>
              <a:t>®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Arial"/>
              </a:rPr>
              <a:t> 2.1</a:t>
            </a:r>
            <a:r>
              <a:rPr lang="en-US" sz="1000" kern="0" dirty="0">
                <a:ea typeface="+mn-lt"/>
                <a:cs typeface="+mn-lt"/>
                <a:sym typeface="Arial"/>
              </a:rPr>
              <a:t>, 1 x audio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Arial"/>
              </a:rPr>
              <a:t> jack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圓角矩形 1">
            <a:extLst>
              <a:ext uri="{FF2B5EF4-FFF2-40B4-BE49-F238E27FC236}">
                <a16:creationId xmlns:a16="http://schemas.microsoft.com/office/drawing/2014/main" id="{6F61D18C-7FBB-4013-AD55-5EB082F7B805}"/>
              </a:ext>
            </a:extLst>
          </p:cNvPr>
          <p:cNvSpPr/>
          <p:nvPr/>
        </p:nvSpPr>
        <p:spPr>
          <a:xfrm>
            <a:off x="3073659" y="1209246"/>
            <a:ext cx="5747797" cy="3365607"/>
          </a:xfrm>
          <a:prstGeom prst="roundRect">
            <a:avLst>
              <a:gd name="adj" fmla="val 6020"/>
            </a:avLst>
          </a:prstGeom>
          <a:gradFill flip="none" rotWithShape="1">
            <a:gsLst>
              <a:gs pos="0">
                <a:schemeClr val="tx2">
                  <a:lumMod val="50000"/>
                  <a:alpha val="75000"/>
                </a:schemeClr>
              </a:gs>
              <a:gs pos="100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zh-TW" altLang="en-US" sz="2400" b="1" i="0" u="none" strike="noStrike" kern="0" cap="none" spc="0" normalizeH="0" baseline="0" noProof="0">
              <a:ln>
                <a:noFill/>
              </a:ln>
              <a:solidFill>
                <a:srgbClr val="44546A">
                  <a:lumMod val="40000"/>
                  <a:lumOff val="60000"/>
                </a:srgbClr>
              </a:solidFill>
              <a:effectLst/>
              <a:uLnTx/>
              <a:uFillTx/>
              <a:latin typeface="Calibri Light" panose="020F0302020204030204"/>
              <a:ea typeface="微軟正黑體"/>
              <a:cs typeface="Calibri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5F5E9FF6-238A-4274-A9A7-1BA04BB7BD53}"/>
              </a:ext>
            </a:extLst>
          </p:cNvPr>
          <p:cNvSpPr txBox="1"/>
          <p:nvPr/>
        </p:nvSpPr>
        <p:spPr>
          <a:xfrm>
            <a:off x="3162848" y="4120444"/>
            <a:ext cx="570524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0">
                    <a:srgbClr val="FFFFFF">
                      <a:alpha val="70000"/>
                    </a:srgbClr>
                  </a:outerShdw>
                </a:effectLst>
                <a:uLnTx/>
                <a:uFillTx/>
                <a:latin typeface="Calibri Light" panose="020F0302020204030204"/>
                <a:ea typeface="新細明體"/>
                <a:cs typeface="+mn-cs"/>
                <a:sym typeface="Helvetica Neue"/>
              </a:rPr>
              <a:t>ASUS Zenbook </a:t>
            </a:r>
            <a:r>
              <a:rPr lang="en-US" altLang="zh-TW" sz="2400" kern="0" dirty="0">
                <a:solidFill>
                  <a:srgbClr val="FFFFFF"/>
                </a:solidFill>
                <a:effectLst>
                  <a:outerShdw blurRad="381000">
                    <a:srgbClr val="FFFFFF">
                      <a:alpha val="70000"/>
                    </a:srgbClr>
                  </a:outerShdw>
                </a:effectLst>
                <a:latin typeface="Calibri Light" panose="020F0302020204030204"/>
                <a:ea typeface="新細明體"/>
                <a:sym typeface="Helvetica Neue"/>
              </a:rPr>
              <a:t>15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0">
                    <a:srgbClr val="FFFFFF">
                      <a:alpha val="70000"/>
                    </a:srgbClr>
                  </a:outerShdw>
                </a:effectLst>
                <a:uLnTx/>
                <a:uFillTx/>
                <a:latin typeface="Calibri Light" panose="020F0302020204030204"/>
                <a:ea typeface="新細明體"/>
                <a:cs typeface="+mn-cs"/>
                <a:sym typeface="Helvetica Neue"/>
              </a:rPr>
              <a:t> OLED 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0">
                    <a:srgbClr val="FFFFFF">
                      <a:alpha val="70000"/>
                    </a:srgbClr>
                  </a:outerShdw>
                </a:effectLst>
                <a:uLnTx/>
                <a:uFillTx/>
                <a:latin typeface="Calibri Light" panose="020F0302020204030204"/>
                <a:ea typeface="新細明體"/>
                <a:cs typeface="+mn-cs"/>
                <a:sym typeface="Helvetica Neue"/>
              </a:rPr>
              <a:t>(</a:t>
            </a:r>
            <a:r>
              <a:rPr lang="en-US" altLang="zh-TW" sz="1600" kern="0" dirty="0">
                <a:solidFill>
                  <a:srgbClr val="FFFFFF"/>
                </a:solidFill>
                <a:effectLst>
                  <a:outerShdw blurRad="381000">
                    <a:srgbClr val="FFFFFF">
                      <a:alpha val="70000"/>
                    </a:srgbClr>
                  </a:outerShdw>
                </a:effectLst>
                <a:latin typeface="Calibri Light" panose="020F0302020204030204"/>
                <a:ea typeface="新細明體"/>
                <a:sym typeface="Helvetica Neue"/>
              </a:rPr>
              <a:t>UM3504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0">
                    <a:srgbClr val="FFFFFF">
                      <a:alpha val="70000"/>
                    </a:srgbClr>
                  </a:outerShdw>
                </a:effectLst>
                <a:uLnTx/>
                <a:uFillTx/>
                <a:latin typeface="Calibri Light" panose="020F0302020204030204"/>
                <a:ea typeface="新細明體"/>
                <a:cs typeface="+mn-cs"/>
                <a:sym typeface="Helvetica Neue"/>
              </a:rPr>
              <a:t>)</a:t>
            </a:r>
          </a:p>
        </p:txBody>
      </p:sp>
      <p:sp>
        <p:nvSpPr>
          <p:cNvPr id="18" name="圓角矩形 20">
            <a:extLst>
              <a:ext uri="{FF2B5EF4-FFF2-40B4-BE49-F238E27FC236}">
                <a16:creationId xmlns:a16="http://schemas.microsoft.com/office/drawing/2014/main" id="{1F1D9084-0617-4F4E-89D1-1DE29B82B0C9}"/>
              </a:ext>
            </a:extLst>
          </p:cNvPr>
          <p:cNvSpPr/>
          <p:nvPr/>
        </p:nvSpPr>
        <p:spPr>
          <a:xfrm>
            <a:off x="97117" y="4686222"/>
            <a:ext cx="1443164" cy="1261354"/>
          </a:xfrm>
          <a:prstGeom prst="roundRect">
            <a:avLst>
              <a:gd name="adj" fmla="val 16481"/>
            </a:avLst>
          </a:prstGeom>
          <a:gradFill flip="none" rotWithShape="1">
            <a:gsLst>
              <a:gs pos="0">
                <a:srgbClr val="36222F"/>
              </a:gs>
              <a:gs pos="9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Up to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kern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latin typeface="Calibri Light" panose="020F0302020204030204"/>
                <a:ea typeface="微軟正黑體"/>
                <a:cs typeface="Arial"/>
              </a:rPr>
              <a:t>32GB</a:t>
            </a:r>
            <a:endParaRPr lang="en-US" altLang="zh-TW" sz="3200" b="1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7030A0"/>
                  </a:gs>
                  <a:gs pos="100000">
                    <a:srgbClr val="FF0000"/>
                  </a:gs>
                </a:gsLst>
                <a:lin ang="18900000" scaled="1"/>
                <a:tileRect/>
              </a:gradFill>
              <a:effectLst/>
              <a:uLnTx/>
              <a:uFillTx/>
              <a:latin typeface="Calibri Light" panose="020F0302020204030204"/>
              <a:ea typeface="微軟正黑體"/>
              <a:cs typeface="Arial"/>
            </a:endParaRP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LPDDR5 </a:t>
            </a:r>
            <a:r>
              <a:rPr lang="en-US" altLang="zh-TW" sz="1000" kern="0">
                <a:latin typeface="Calibri Light" panose="020F0302020204030204"/>
                <a:ea typeface="微軟正黑體"/>
                <a:cs typeface="Arial"/>
              </a:rPr>
              <a:t>6400MHz</a:t>
            </a:r>
            <a:r>
              <a:rPr kumimoji="0" lang="en-US" altLang="zh-TW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 onboard memory</a:t>
            </a:r>
            <a:endParaRPr lang="en-US" altLang="zh-TW" sz="1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微軟正黑體"/>
              <a:cs typeface="Arial"/>
            </a:endParaRPr>
          </a:p>
        </p:txBody>
      </p:sp>
      <p:sp>
        <p:nvSpPr>
          <p:cNvPr id="19" name="圓角矩形 21">
            <a:extLst>
              <a:ext uri="{FF2B5EF4-FFF2-40B4-BE49-F238E27FC236}">
                <a16:creationId xmlns:a16="http://schemas.microsoft.com/office/drawing/2014/main" id="{ED004ACB-483E-45DC-82F2-0A66DB370A8F}"/>
              </a:ext>
            </a:extLst>
          </p:cNvPr>
          <p:cNvSpPr/>
          <p:nvPr/>
        </p:nvSpPr>
        <p:spPr>
          <a:xfrm>
            <a:off x="1649202" y="4686222"/>
            <a:ext cx="1336986" cy="1261356"/>
          </a:xfrm>
          <a:prstGeom prst="roundRect">
            <a:avLst>
              <a:gd name="adj" fmla="val 16590"/>
            </a:avLst>
          </a:prstGeom>
          <a:gradFill flip="none" rotWithShape="1">
            <a:gsLst>
              <a:gs pos="0">
                <a:srgbClr val="36222F"/>
              </a:gs>
              <a:gs pos="90000">
                <a:schemeClr val="tx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  <a:sym typeface="Arial"/>
              </a:rPr>
              <a:t>Up to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7030A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  <a:sym typeface="Arial"/>
              </a:rPr>
              <a:t>1TB</a:t>
            </a:r>
            <a:endParaRPr kumimoji="0" lang="en-US" altLang="zh-TW" sz="2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軟正黑體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PCIe® Gen 4.0 x4 SSD storage</a:t>
            </a:r>
          </a:p>
        </p:txBody>
      </p:sp>
      <p:sp>
        <p:nvSpPr>
          <p:cNvPr id="21" name="圓角矩形 13">
            <a:extLst>
              <a:ext uri="{FF2B5EF4-FFF2-40B4-BE49-F238E27FC236}">
                <a16:creationId xmlns:a16="http://schemas.microsoft.com/office/drawing/2014/main" id="{632E4BFF-36D6-447D-9C43-EB8993C15804}"/>
              </a:ext>
            </a:extLst>
          </p:cNvPr>
          <p:cNvSpPr/>
          <p:nvPr/>
        </p:nvSpPr>
        <p:spPr>
          <a:xfrm>
            <a:off x="9924631" y="5852686"/>
            <a:ext cx="2180690" cy="889212"/>
          </a:xfrm>
          <a:prstGeom prst="roundRect">
            <a:avLst>
              <a:gd name="adj" fmla="val 18462"/>
            </a:avLst>
          </a:prstGeom>
          <a:gradFill flip="none" rotWithShape="1">
            <a:gsLst>
              <a:gs pos="0">
                <a:srgbClr val="36222F"/>
              </a:gs>
              <a:gs pos="9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/>
          <a:lstStyle/>
          <a:p>
            <a:pPr algn="ctr" defTabSz="412750" hangingPunct="0">
              <a:spcAft>
                <a:spcPts val="0"/>
              </a:spcAft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Arial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B6AFACF4-ACBF-4196-ADCA-B3CCDE75D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73" y="5977320"/>
            <a:ext cx="452259" cy="636962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2CC792E8-3E9A-4B80-A1AA-B9D93AA2A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787" y="6105169"/>
            <a:ext cx="657511" cy="332426"/>
          </a:xfrm>
          <a:prstGeom prst="rect">
            <a:avLst/>
          </a:prstGeom>
        </p:spPr>
      </p:pic>
      <p:sp>
        <p:nvSpPr>
          <p:cNvPr id="30" name="圓角矩形 38">
            <a:extLst>
              <a:ext uri="{FF2B5EF4-FFF2-40B4-BE49-F238E27FC236}">
                <a16:creationId xmlns:a16="http://schemas.microsoft.com/office/drawing/2014/main" id="{3DC2070B-2330-4F23-AFEF-9ECD9D025EC2}"/>
              </a:ext>
            </a:extLst>
          </p:cNvPr>
          <p:cNvSpPr/>
          <p:nvPr/>
        </p:nvSpPr>
        <p:spPr>
          <a:xfrm>
            <a:off x="6154379" y="4660560"/>
            <a:ext cx="1341617" cy="2075480"/>
          </a:xfrm>
          <a:prstGeom prst="roundRect">
            <a:avLst>
              <a:gd name="adj" fmla="val 155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72000" rIns="0" bIns="0" rtlCol="0" anchor="ctr"/>
          <a:lstStyle/>
          <a:p>
            <a:pPr marL="0" marR="0" lvl="0" indent="0" algn="ctr" defTabSz="412750" rtl="0" eaLnBrk="1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0" cap="none" spc="0" normalizeH="0" baseline="0" noProof="0">
                <a:ln>
                  <a:noFill/>
                </a:ln>
                <a:solidFill>
                  <a:srgbClr val="85A0AF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Military grade</a:t>
            </a:r>
          </a:p>
          <a:p>
            <a:pPr marL="0" marR="0" lvl="0" indent="0" algn="ctr" defTabSz="412750" rtl="0" eaLnBrk="1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0" cap="none" spc="0" normalizeH="0" baseline="0" noProof="0">
                <a:ln>
                  <a:noFill/>
                </a:ln>
                <a:solidFill>
                  <a:srgbClr val="85A0AF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durability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B3904E8B-8612-4F05-B85A-C08EE51C7C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36" y="4838468"/>
            <a:ext cx="679782" cy="861504"/>
          </a:xfrm>
          <a:prstGeom prst="rect">
            <a:avLst/>
          </a:prstGeom>
        </p:spPr>
      </p:pic>
      <p:sp>
        <p:nvSpPr>
          <p:cNvPr id="35" name="圓角矩形 37">
            <a:extLst>
              <a:ext uri="{FF2B5EF4-FFF2-40B4-BE49-F238E27FC236}">
                <a16:creationId xmlns:a16="http://schemas.microsoft.com/office/drawing/2014/main" id="{A696A34E-2FE8-4017-8489-F7496F6DF060}"/>
              </a:ext>
            </a:extLst>
          </p:cNvPr>
          <p:cNvSpPr/>
          <p:nvPr/>
        </p:nvSpPr>
        <p:spPr>
          <a:xfrm>
            <a:off x="8945761" y="5867985"/>
            <a:ext cx="906264" cy="867907"/>
          </a:xfrm>
          <a:prstGeom prst="roundRect">
            <a:avLst>
              <a:gd name="adj" fmla="val 20768"/>
            </a:avLst>
          </a:prstGeom>
          <a:gradFill flip="none" rotWithShape="1">
            <a:gsLst>
              <a:gs pos="0">
                <a:srgbClr val="36222F"/>
              </a:gs>
              <a:gs pos="9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/>
          <a:lstStyle/>
          <a:p>
            <a:pPr marR="0" lvl="0" indent="0" algn="ctr" defTabSz="412750" fontAlgn="auto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Arial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9195CD14-CD5D-4AC3-AACF-12D6DCDA4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47" y="5998122"/>
            <a:ext cx="685136" cy="422664"/>
          </a:xfrm>
          <a:prstGeom prst="rect">
            <a:avLst/>
          </a:prstGeom>
        </p:spPr>
      </p:pic>
      <p:sp>
        <p:nvSpPr>
          <p:cNvPr id="59" name="圓角矩形 29">
            <a:extLst>
              <a:ext uri="{FF2B5EF4-FFF2-40B4-BE49-F238E27FC236}">
                <a16:creationId xmlns:a16="http://schemas.microsoft.com/office/drawing/2014/main" id="{6F52C144-18EF-45F7-9FC1-32A621708BF0}"/>
              </a:ext>
            </a:extLst>
          </p:cNvPr>
          <p:cNvSpPr/>
          <p:nvPr/>
        </p:nvSpPr>
        <p:spPr>
          <a:xfrm>
            <a:off x="3226001" y="81276"/>
            <a:ext cx="2721046" cy="1060291"/>
          </a:xfrm>
          <a:prstGeom prst="roundRect">
            <a:avLst>
              <a:gd name="adj" fmla="val 163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軟正黑體"/>
              <a:cs typeface="Calibri"/>
            </a:endParaRPr>
          </a:p>
        </p:txBody>
      </p:sp>
      <p:sp>
        <p:nvSpPr>
          <p:cNvPr id="53" name="圓角矩形 53">
            <a:extLst>
              <a:ext uri="{FF2B5EF4-FFF2-40B4-BE49-F238E27FC236}">
                <a16:creationId xmlns:a16="http://schemas.microsoft.com/office/drawing/2014/main" id="{AC37086C-3332-4413-A644-7416ECEA7B66}"/>
              </a:ext>
            </a:extLst>
          </p:cNvPr>
          <p:cNvSpPr/>
          <p:nvPr/>
        </p:nvSpPr>
        <p:spPr>
          <a:xfrm>
            <a:off x="102976" y="6084988"/>
            <a:ext cx="2895462" cy="646956"/>
          </a:xfrm>
          <a:prstGeom prst="roundRect">
            <a:avLst>
              <a:gd name="adj" fmla="val 25919"/>
            </a:avLst>
          </a:prstGeom>
          <a:gradFill flip="none" rotWithShape="1">
            <a:gsLst>
              <a:gs pos="0">
                <a:srgbClr val="36222F"/>
              </a:gs>
              <a:gs pos="9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/>
          <a:lstStyle/>
          <a:p>
            <a:pPr algn="ctr" defTabSz="412750" hangingPunct="0">
              <a:spcAft>
                <a:spcPts val="0"/>
              </a:spcAft>
              <a:defRPr/>
            </a:pPr>
            <a:endParaRPr lang="zh-TW" altLang="en-US" sz="1000" kern="0">
              <a:latin typeface="Calibri Light" panose="020F0302020204030204"/>
              <a:ea typeface="微軟正黑體"/>
              <a:cs typeface="Arial"/>
              <a:sym typeface="Helvetica Neue"/>
            </a:endParaRP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447D94D1-D906-4F0B-BB67-52702381A6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3" y="6250704"/>
            <a:ext cx="1706796" cy="314882"/>
          </a:xfrm>
          <a:prstGeom prst="rect">
            <a:avLst/>
          </a:prstGeom>
        </p:spPr>
      </p:pic>
      <p:sp>
        <p:nvSpPr>
          <p:cNvPr id="65" name="圓角矩形 54">
            <a:extLst>
              <a:ext uri="{FF2B5EF4-FFF2-40B4-BE49-F238E27FC236}">
                <a16:creationId xmlns:a16="http://schemas.microsoft.com/office/drawing/2014/main" id="{3E05296A-1997-43CB-BBFF-4C05817525AC}"/>
              </a:ext>
            </a:extLst>
          </p:cNvPr>
          <p:cNvSpPr/>
          <p:nvPr/>
        </p:nvSpPr>
        <p:spPr>
          <a:xfrm>
            <a:off x="96383" y="81276"/>
            <a:ext cx="2891364" cy="1057539"/>
          </a:xfrm>
          <a:prstGeom prst="roundRect">
            <a:avLst>
              <a:gd name="adj" fmla="val 1968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  <a:sym typeface="Arial"/>
              </a:rPr>
              <a:t>Windows 11 Pro</a:t>
            </a:r>
            <a:endParaRPr lang="zh-TW" altLang="zh-TW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微軟正黑體"/>
              <a:cs typeface="Arial"/>
            </a:endParaRPr>
          </a:p>
        </p:txBody>
      </p:sp>
      <p:sp>
        <p:nvSpPr>
          <p:cNvPr id="70" name="圓角矩形 29">
            <a:extLst>
              <a:ext uri="{FF2B5EF4-FFF2-40B4-BE49-F238E27FC236}">
                <a16:creationId xmlns:a16="http://schemas.microsoft.com/office/drawing/2014/main" id="{A7D45E62-2C1F-427C-9108-F7B7FFBA56AA}"/>
              </a:ext>
            </a:extLst>
          </p:cNvPr>
          <p:cNvSpPr/>
          <p:nvPr/>
        </p:nvSpPr>
        <p:spPr>
          <a:xfrm>
            <a:off x="91318" y="2452672"/>
            <a:ext cx="1360147" cy="866044"/>
          </a:xfrm>
          <a:prstGeom prst="roundRect">
            <a:avLst>
              <a:gd name="adj" fmla="val 16344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軟正黑體"/>
              <a:cs typeface="Calibri"/>
            </a:endParaRPr>
          </a:p>
        </p:txBody>
      </p:sp>
      <p:pic>
        <p:nvPicPr>
          <p:cNvPr id="71" name="Picture 8">
            <a:extLst>
              <a:ext uri="{FF2B5EF4-FFF2-40B4-BE49-F238E27FC236}">
                <a16:creationId xmlns:a16="http://schemas.microsoft.com/office/drawing/2014/main" id="{2BC7B1E9-774D-41A9-AF3B-D237B615AA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0" y="2647709"/>
            <a:ext cx="951934" cy="475967"/>
          </a:xfrm>
          <a:prstGeom prst="rect">
            <a:avLst/>
          </a:prstGeom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id="{611AA2EB-6249-4FBD-9448-18E7EAF5B0E2}"/>
              </a:ext>
            </a:extLst>
          </p:cNvPr>
          <p:cNvSpPr/>
          <p:nvPr/>
        </p:nvSpPr>
        <p:spPr>
          <a:xfrm>
            <a:off x="397905" y="2730699"/>
            <a:ext cx="706755" cy="30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b="1" i="1">
                <a:solidFill>
                  <a:srgbClr val="000000"/>
                </a:solidFill>
                <a:latin typeface="Calibri Light" panose="020F0302020204030204"/>
                <a:ea typeface="新細明體"/>
              </a:rPr>
              <a:t>67Wh</a:t>
            </a:r>
            <a:endParaRPr kumimoji="0" lang="zh-TW" altLang="en-US" sz="1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圓角矩形 29">
            <a:extLst>
              <a:ext uri="{FF2B5EF4-FFF2-40B4-BE49-F238E27FC236}">
                <a16:creationId xmlns:a16="http://schemas.microsoft.com/office/drawing/2014/main" id="{AF59D033-D365-4829-AE01-82D8440A5995}"/>
              </a:ext>
            </a:extLst>
          </p:cNvPr>
          <p:cNvSpPr/>
          <p:nvPr/>
        </p:nvSpPr>
        <p:spPr>
          <a:xfrm>
            <a:off x="1528134" y="2456812"/>
            <a:ext cx="1460863" cy="856072"/>
          </a:xfrm>
          <a:prstGeom prst="roundRect">
            <a:avLst>
              <a:gd name="adj" fmla="val 18836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軟正黑體"/>
              <a:cs typeface="Calibri"/>
            </a:endParaRPr>
          </a:p>
        </p:txBody>
      </p:sp>
      <p:pic>
        <p:nvPicPr>
          <p:cNvPr id="74" name="圖片 73">
            <a:extLst>
              <a:ext uri="{FF2B5EF4-FFF2-40B4-BE49-F238E27FC236}">
                <a16:creationId xmlns:a16="http://schemas.microsoft.com/office/drawing/2014/main" id="{770103B5-CA63-447B-BA64-5DF6A4BB1E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52" y="2662924"/>
            <a:ext cx="1121020" cy="466156"/>
          </a:xfrm>
          <a:prstGeom prst="rect">
            <a:avLst/>
          </a:prstGeom>
        </p:spPr>
      </p:pic>
      <p:sp>
        <p:nvSpPr>
          <p:cNvPr id="87" name="圓角矩形 59">
            <a:extLst>
              <a:ext uri="{FF2B5EF4-FFF2-40B4-BE49-F238E27FC236}">
                <a16:creationId xmlns:a16="http://schemas.microsoft.com/office/drawing/2014/main" id="{C304F781-9508-4380-9719-6C1738F407C6}"/>
              </a:ext>
            </a:extLst>
          </p:cNvPr>
          <p:cNvSpPr/>
          <p:nvPr/>
        </p:nvSpPr>
        <p:spPr>
          <a:xfrm>
            <a:off x="3077655" y="4664420"/>
            <a:ext cx="3018764" cy="1032489"/>
          </a:xfrm>
          <a:prstGeom prst="roundRect">
            <a:avLst>
              <a:gd name="adj" fmla="val 19887"/>
            </a:avLst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92000" tIns="0" rIns="0" bIns="0" rtlCol="0" anchor="ctr"/>
          <a:lstStyle/>
          <a:p>
            <a:pPr marL="0" marR="0" lvl="0" indent="0" algn="ctr" defTabSz="412750" rtl="0" eaLnBrk="1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-5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0B0F0"/>
                    </a:gs>
                    <a:gs pos="100000">
                      <a:srgbClr val="7030A0"/>
                    </a:gs>
                  </a:gsLst>
                  <a:lin ang="18900000" scaled="1"/>
                  <a:tileRect/>
                </a:gra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AI Noise-Canceling</a:t>
            </a:r>
          </a:p>
          <a:p>
            <a:pPr marL="0" marR="0" lvl="0" indent="0" algn="ctr" defTabSz="412750" rtl="0" eaLnBrk="1" fontAlgn="auto" latinLnBrk="0" hangingPunct="0">
              <a:lnSpc>
                <a:spcPts val="16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-5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0B0F0"/>
                    </a:gs>
                    <a:gs pos="100000">
                      <a:srgbClr val="7030A0"/>
                    </a:gs>
                  </a:gsLst>
                  <a:lin ang="18900000" scaled="1"/>
                  <a:tileRect/>
                </a:gra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and 2-mic array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noise-free video conferencing</a:t>
            </a:r>
            <a:endParaRPr kumimoji="0" lang="en-US" altLang="zh-TW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軟正黑體"/>
              <a:cs typeface="Arial"/>
              <a:sym typeface="Arial"/>
            </a:endParaRPr>
          </a:p>
        </p:txBody>
      </p:sp>
      <p:pic>
        <p:nvPicPr>
          <p:cNvPr id="88" name="圖片 87">
            <a:extLst>
              <a:ext uri="{FF2B5EF4-FFF2-40B4-BE49-F238E27FC236}">
                <a16:creationId xmlns:a16="http://schemas.microsoft.com/office/drawing/2014/main" id="{8B5E1BF4-5E50-4F1B-9E13-FF497E0E4A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00" y="4903900"/>
            <a:ext cx="757584" cy="536038"/>
          </a:xfrm>
          <a:prstGeom prst="rect">
            <a:avLst/>
          </a:prstGeom>
        </p:spPr>
      </p:pic>
      <p:sp>
        <p:nvSpPr>
          <p:cNvPr id="90" name="圓角矩形 37">
            <a:extLst>
              <a:ext uri="{FF2B5EF4-FFF2-40B4-BE49-F238E27FC236}">
                <a16:creationId xmlns:a16="http://schemas.microsoft.com/office/drawing/2014/main" id="{2C733C4F-6948-493F-B71F-447D85E3C97F}"/>
              </a:ext>
            </a:extLst>
          </p:cNvPr>
          <p:cNvSpPr/>
          <p:nvPr/>
        </p:nvSpPr>
        <p:spPr>
          <a:xfrm>
            <a:off x="4623915" y="5785258"/>
            <a:ext cx="1472504" cy="954831"/>
          </a:xfrm>
          <a:prstGeom prst="roundRect">
            <a:avLst>
              <a:gd name="adj" fmla="val 21792"/>
            </a:avLst>
          </a:prstGeom>
          <a:gradFill flip="none" rotWithShape="1">
            <a:gsLst>
              <a:gs pos="0">
                <a:srgbClr val="36222F"/>
              </a:gs>
              <a:gs pos="9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72000" rtlCol="0" anchor="ctr"/>
          <a:lstStyle/>
          <a:p>
            <a:pPr algn="ctr" defTabSz="412750" hangingPunct="0"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Arial"/>
            </a:endParaRPr>
          </a:p>
          <a:p>
            <a:pPr algn="ctr" defTabSz="412750"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Arial"/>
            </a:endParaRPr>
          </a:p>
          <a:p>
            <a:pPr algn="ctr" defTabSz="412750"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Arial"/>
            </a:endParaRPr>
          </a:p>
          <a:p>
            <a:pPr algn="ctr" defTabSz="412750">
              <a:defRPr/>
            </a:pPr>
            <a:endParaRPr lang="en-US" altLang="zh-TW" sz="1000" kern="0">
              <a:latin typeface="Calibri Light" panose="020F0302020204030204"/>
              <a:ea typeface="微軟正黑體"/>
              <a:cs typeface="Arial"/>
              <a:sym typeface="Arial"/>
            </a:endParaRPr>
          </a:p>
          <a:p>
            <a:pPr marR="0" lvl="0" indent="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kern="0">
                <a:latin typeface="Calibri Light" panose="020F0302020204030204"/>
                <a:ea typeface="微軟正黑體"/>
                <a:cs typeface="Arial"/>
                <a:sym typeface="Arial"/>
              </a:rPr>
              <a:t>Hinge</a:t>
            </a:r>
            <a:endParaRPr lang="en-US"/>
          </a:p>
        </p:txBody>
      </p:sp>
      <p:pic>
        <p:nvPicPr>
          <p:cNvPr id="91" name="圖片 90">
            <a:extLst>
              <a:ext uri="{FF2B5EF4-FFF2-40B4-BE49-F238E27FC236}">
                <a16:creationId xmlns:a16="http://schemas.microsoft.com/office/drawing/2014/main" id="{08CADBC4-C887-4514-B71C-E36F28B359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967814" y="5999760"/>
            <a:ext cx="792856" cy="405704"/>
          </a:xfrm>
          <a:prstGeom prst="rect">
            <a:avLst/>
          </a:prstGeom>
        </p:spPr>
      </p:pic>
      <p:sp>
        <p:nvSpPr>
          <p:cNvPr id="92" name="圓角矩形 41">
            <a:extLst>
              <a:ext uri="{FF2B5EF4-FFF2-40B4-BE49-F238E27FC236}">
                <a16:creationId xmlns:a16="http://schemas.microsoft.com/office/drawing/2014/main" id="{A20293CB-6D86-4026-BF16-77B7333B03CC}"/>
              </a:ext>
            </a:extLst>
          </p:cNvPr>
          <p:cNvSpPr/>
          <p:nvPr/>
        </p:nvSpPr>
        <p:spPr>
          <a:xfrm>
            <a:off x="7516679" y="4662056"/>
            <a:ext cx="1270507" cy="2075478"/>
          </a:xfrm>
          <a:prstGeom prst="roundRect">
            <a:avLst>
              <a:gd name="adj" fmla="val 1623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72000" rIns="0" bIns="0" rtlCol="0" anchor="ctr"/>
          <a:lstStyle/>
          <a:p>
            <a:pPr marL="0" marR="0" lvl="0" indent="0" algn="ctr" defTabSz="412750" rtl="0" eaLnBrk="1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0" cap="none" spc="0" normalizeH="0" baseline="0" noProof="0">
                <a:ln>
                  <a:noFill/>
                </a:ln>
                <a:solidFill>
                  <a:srgbClr val="85A0AF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  <a:sym typeface="Helvetica Neue"/>
              </a:rPr>
              <a:t>Smart Amplifier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3.5X louder</a:t>
            </a:r>
            <a:endParaRPr kumimoji="0" lang="zh-TW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軟正黑體"/>
              <a:cs typeface="Arial"/>
              <a:sym typeface="Helvetica Neue"/>
            </a:endParaRPr>
          </a:p>
        </p:txBody>
      </p:sp>
      <p:pic>
        <p:nvPicPr>
          <p:cNvPr id="93" name="圖片 92">
            <a:extLst>
              <a:ext uri="{FF2B5EF4-FFF2-40B4-BE49-F238E27FC236}">
                <a16:creationId xmlns:a16="http://schemas.microsoft.com/office/drawing/2014/main" id="{54268A08-086C-4524-8EF6-7758B3371D9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5" y="4906787"/>
            <a:ext cx="768236" cy="678206"/>
          </a:xfrm>
          <a:prstGeom prst="rect">
            <a:avLst/>
          </a:prstGeom>
        </p:spPr>
      </p:pic>
      <p:sp>
        <p:nvSpPr>
          <p:cNvPr id="97" name="圓角矩形 62">
            <a:extLst>
              <a:ext uri="{FF2B5EF4-FFF2-40B4-BE49-F238E27FC236}">
                <a16:creationId xmlns:a16="http://schemas.microsoft.com/office/drawing/2014/main" id="{E0416845-A7D1-43A3-BFF6-6F6BF24389B0}"/>
              </a:ext>
            </a:extLst>
          </p:cNvPr>
          <p:cNvSpPr/>
          <p:nvPr/>
        </p:nvSpPr>
        <p:spPr>
          <a:xfrm>
            <a:off x="8918574" y="3432300"/>
            <a:ext cx="1645794" cy="1143812"/>
          </a:xfrm>
          <a:prstGeom prst="roundRect">
            <a:avLst>
              <a:gd name="adj" fmla="val 14854"/>
            </a:avLst>
          </a:prstGeom>
          <a:blipFill>
            <a:blip r:embed="rId14"/>
            <a:srcRect/>
            <a:stretch>
              <a:fillRect l="-155" t="-7484" r="-1107" b="-18396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76000" rIns="0" bIns="0"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path path="circle">
                    <a:fillToRect t="100000" r="100000"/>
                  </a:path>
                </a:gra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DisplayHDR</a:t>
            </a:r>
          </a:p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up to TrueBlack 500</a:t>
            </a:r>
            <a:r>
              <a:rPr kumimoji="0" lang="zh-TW" alt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 </a:t>
            </a:r>
            <a:r>
              <a:rPr kumimoji="0" lang="en-US" altLang="zh-TW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certified</a:t>
            </a:r>
          </a:p>
        </p:txBody>
      </p:sp>
      <p:sp>
        <p:nvSpPr>
          <p:cNvPr id="98" name="圓角矩形 63">
            <a:extLst>
              <a:ext uri="{FF2B5EF4-FFF2-40B4-BE49-F238E27FC236}">
                <a16:creationId xmlns:a16="http://schemas.microsoft.com/office/drawing/2014/main" id="{A87F97DA-DE1F-433D-A016-7B32AECB2D30}"/>
              </a:ext>
            </a:extLst>
          </p:cNvPr>
          <p:cNvSpPr/>
          <p:nvPr/>
        </p:nvSpPr>
        <p:spPr>
          <a:xfrm>
            <a:off x="10665333" y="3432300"/>
            <a:ext cx="1418095" cy="1143812"/>
          </a:xfrm>
          <a:prstGeom prst="roundRect">
            <a:avLst>
              <a:gd name="adj" fmla="val 13477"/>
            </a:avLst>
          </a:prstGeom>
          <a:blipFill>
            <a:blip r:embed="rId15"/>
            <a:srcRect/>
            <a:stretch>
              <a:fillRect l="-848" t="-1893" r="-1600" b="-7269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8000" rIns="0" bIns="0" rtlCol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Average</a:t>
            </a:r>
          </a:p>
          <a:p>
            <a:pPr marL="0" marR="0" lvl="0" indent="0" algn="ctr" defTabSz="412750" rtl="0" eaLnBrk="1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path path="circle">
                    <a:fillToRect t="100000" r="100000"/>
                  </a:path>
                </a:gra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Delta-E</a:t>
            </a:r>
            <a:r>
              <a:rPr kumimoji="0" lang="zh-TW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path path="circle">
                    <a:fillToRect t="100000" r="100000"/>
                  </a:path>
                </a:gra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 </a:t>
            </a:r>
            <a:r>
              <a:rPr kumimoji="0" lang="en-US" altLang="zh-TW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path path="circle">
                    <a:fillToRect t="100000" r="100000"/>
                  </a:path>
                </a:gra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&lt; 2</a:t>
            </a:r>
            <a:endParaRPr kumimoji="0" lang="en-US" altLang="zh-TW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軟正黑體"/>
              <a:cs typeface="Arial"/>
            </a:endParaRPr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id="{7ED44870-EF57-4A96-9B24-AFB1EDA47A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27" y="1318775"/>
            <a:ext cx="513970" cy="5139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8076" y="5948745"/>
            <a:ext cx="468825" cy="649856"/>
          </a:xfrm>
          <a:prstGeom prst="rect">
            <a:avLst/>
          </a:prstGeom>
        </p:spPr>
      </p:pic>
      <p:pic>
        <p:nvPicPr>
          <p:cNvPr id="60" name="Picture 2" descr="EPEAT Silver Logo">
            <a:extLst>
              <a:ext uri="{FF2B5EF4-FFF2-40B4-BE49-F238E27FC236}">
                <a16:creationId xmlns:a16="http://schemas.microsoft.com/office/drawing/2014/main" id="{01B26228-872F-4EBC-BFDE-CE07E44A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193" y="6058604"/>
            <a:ext cx="978869" cy="5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777574" y="242230"/>
            <a:ext cx="2371163" cy="2754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srgbClr val="00B0F0"/>
                    </a:gs>
                  </a:gsLst>
                  <a:lin ang="18900000" scaled="1"/>
                  <a:tileRect/>
                </a:gradFill>
                <a:effectLst/>
                <a:uLnTx/>
                <a:uFillTx/>
                <a:latin typeface="Calibri" panose="020F0502020204030204"/>
                <a:ea typeface="微軟正黑體"/>
                <a:cs typeface="Arial"/>
                <a:sym typeface="Helvetica Neue"/>
              </a:rPr>
              <a:t>FHD IR camera</a:t>
            </a:r>
            <a:endParaRPr lang="en-US" altLang="zh-TW" sz="2000" b="1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srgbClr val="00B0F0"/>
                  </a:gs>
                </a:gsLst>
                <a:lin ang="18900000" scaled="1"/>
                <a:tileRect/>
              </a:gradFill>
              <a:effectLst/>
              <a:uLnTx/>
              <a:uFillTx/>
              <a:latin typeface="Calibri" panose="020F0502020204030204"/>
              <a:ea typeface="微軟正黑體"/>
              <a:cs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9140" y="482252"/>
            <a:ext cx="1757197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12750" hangingPunct="0">
              <a:defRPr/>
            </a:pPr>
            <a:r>
              <a:rPr kumimoji="0" lang="en-US" altLang="zh-TW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微軟正黑體"/>
                <a:cs typeface="Arial"/>
              </a:rPr>
              <a:t>with ambient light color sensor</a:t>
            </a:r>
            <a:r>
              <a:rPr lang="en-US" altLang="zh-TW" sz="1000" kern="0" dirty="0">
                <a:solidFill>
                  <a:schemeClr val="bg1"/>
                </a:solidFill>
                <a:latin typeface="Calibri Light" panose="020F0302020204030204"/>
                <a:ea typeface="微軟正黑體"/>
                <a:cs typeface="Arial"/>
              </a:rPr>
              <a:t> &amp;</a:t>
            </a:r>
            <a:r>
              <a:rPr lang="zh-TW" altLang="en-US" sz="1000" kern="0" dirty="0">
                <a:solidFill>
                  <a:schemeClr val="bg1"/>
                </a:solidFill>
                <a:latin typeface="Calibri Light" panose="020F0302020204030204"/>
                <a:ea typeface="微軟正黑體"/>
                <a:cs typeface="Arial"/>
              </a:rPr>
              <a:t> </a:t>
            </a:r>
            <a:r>
              <a:rPr lang="en-US" altLang="zh-TW" sz="1000" kern="0" dirty="0">
                <a:solidFill>
                  <a:schemeClr val="bg1"/>
                </a:solidFill>
                <a:latin typeface="Calibri Light" panose="020F0302020204030204"/>
                <a:ea typeface="微軟正黑體"/>
                <a:cs typeface="Arial"/>
              </a:rPr>
              <a:t>3DNR for crisp, clear video calls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圓角矩形 4">
            <a:extLst>
              <a:ext uri="{FF2B5EF4-FFF2-40B4-BE49-F238E27FC236}">
                <a16:creationId xmlns:a16="http://schemas.microsoft.com/office/drawing/2014/main" id="{4AF00D7A-8D55-C2DB-5B4E-96ECE9CC0C7A}"/>
              </a:ext>
            </a:extLst>
          </p:cNvPr>
          <p:cNvSpPr/>
          <p:nvPr/>
        </p:nvSpPr>
        <p:spPr>
          <a:xfrm>
            <a:off x="8919649" y="1222772"/>
            <a:ext cx="3177309" cy="2112547"/>
          </a:xfrm>
          <a:prstGeom prst="roundRect">
            <a:avLst>
              <a:gd name="adj" fmla="val 7897"/>
            </a:avLst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0" rIns="0" bIns="0" rtlCol="0" anchor="ctr"/>
          <a:lstStyle/>
          <a:p>
            <a:pPr marL="0" marR="0" lvl="0" indent="0" algn="ctr" defTabSz="412750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9" name="圓角矩形 25">
            <a:extLst>
              <a:ext uri="{FF2B5EF4-FFF2-40B4-BE49-F238E27FC236}">
                <a16:creationId xmlns:a16="http://schemas.microsoft.com/office/drawing/2014/main" id="{A87E250C-9C3D-8F5C-B8F2-146AF7F19474}"/>
              </a:ext>
            </a:extLst>
          </p:cNvPr>
          <p:cNvSpPr/>
          <p:nvPr/>
        </p:nvSpPr>
        <p:spPr>
          <a:xfrm>
            <a:off x="101672" y="3546920"/>
            <a:ext cx="2894174" cy="1025156"/>
          </a:xfrm>
          <a:prstGeom prst="roundRect">
            <a:avLst>
              <a:gd name="adj" fmla="val 18936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12750" rtl="0" eaLnBrk="1" fontAlgn="auto" latinLnBrk="0" hangingPunc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Pro Medium" panose="02000803030000020003" pitchFamily="2" charset="0"/>
              <a:ea typeface="微軟正黑體"/>
              <a:cs typeface="Arial"/>
              <a:sym typeface="Arial"/>
            </a:endParaRPr>
          </a:p>
        </p:txBody>
      </p:sp>
      <p:sp>
        <p:nvSpPr>
          <p:cNvPr id="13" name="圓角矩形 25">
            <a:extLst>
              <a:ext uri="{FF2B5EF4-FFF2-40B4-BE49-F238E27FC236}">
                <a16:creationId xmlns:a16="http://schemas.microsoft.com/office/drawing/2014/main" id="{22CC25D3-CD80-741F-C2C5-841C59FF4B4E}"/>
              </a:ext>
            </a:extLst>
          </p:cNvPr>
          <p:cNvSpPr/>
          <p:nvPr/>
        </p:nvSpPr>
        <p:spPr>
          <a:xfrm>
            <a:off x="111947" y="3825277"/>
            <a:ext cx="2779933" cy="590334"/>
          </a:xfrm>
          <a:prstGeom prst="roundRect">
            <a:avLst>
              <a:gd name="adj" fmla="val 204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12750" hangingPunct="0">
              <a:lnSpc>
                <a:spcPts val="3200"/>
              </a:lnSpc>
              <a:defRPr/>
            </a:pPr>
            <a:r>
              <a:rPr lang="en-US" altLang="zh-TW" sz="2800" b="1" kern="0" dirty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effectLst>
                  <a:outerShdw blurRad="381000" algn="tl" rotWithShape="0">
                    <a:prstClr val="black">
                      <a:alpha val="70000"/>
                    </a:prstClr>
                  </a:outerShdw>
                </a:effectLst>
                <a:latin typeface="TT Norms Pro Normal"/>
                <a:ea typeface="微軟正黑體"/>
                <a:cs typeface="Arial"/>
                <a:sym typeface="Arial"/>
              </a:rPr>
              <a:t>14.9mm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effectLst>
                  <a:outerShdw blurRad="381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TT Norms Pro Normal"/>
                <a:ea typeface="微軟正黑體"/>
                <a:cs typeface="Arial"/>
                <a:sym typeface="Arial"/>
              </a:rPr>
              <a:t> / </a:t>
            </a:r>
            <a:r>
              <a:rPr lang="en-US" altLang="zh-TW" sz="2800" b="1" kern="0" dirty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effectLst>
                  <a:outerShdw blurRad="381000" algn="tl" rotWithShape="0">
                    <a:prstClr val="black">
                      <a:alpha val="70000"/>
                    </a:prstClr>
                  </a:outerShdw>
                </a:effectLst>
                <a:latin typeface="TT Norms Pro Normal"/>
                <a:ea typeface="微軟正黑體"/>
                <a:cs typeface="Arial"/>
                <a:sym typeface="Arial"/>
              </a:rPr>
              <a:t>1.4kg </a:t>
            </a:r>
            <a:endParaRPr lang="en-US" dirty="0">
              <a:sym typeface="Arial"/>
            </a:endParaRPr>
          </a:p>
          <a:p>
            <a:pPr algn="ctr" defTabSz="412750" hangingPunct="0">
              <a:defRPr/>
            </a:pPr>
            <a:r>
              <a:rPr lang="en-US" altLang="zh-TW" sz="1200" kern="0" dirty="0">
                <a:solidFill>
                  <a:prstClr val="white"/>
                </a:solidFill>
                <a:latin typeface="Calibri Light" panose="020F0302020204030204"/>
                <a:ea typeface="微軟正黑體"/>
                <a:cs typeface="Arial"/>
              </a:rPr>
              <a:t>Thin and Light</a:t>
            </a:r>
          </a:p>
        </p:txBody>
      </p:sp>
      <p:sp>
        <p:nvSpPr>
          <p:cNvPr id="64" name="圓角矩形 25">
            <a:extLst>
              <a:ext uri="{FF2B5EF4-FFF2-40B4-BE49-F238E27FC236}">
                <a16:creationId xmlns:a16="http://schemas.microsoft.com/office/drawing/2014/main" id="{22CC25D3-CD80-741F-C2C5-841C59FF4B4E}"/>
              </a:ext>
            </a:extLst>
          </p:cNvPr>
          <p:cNvSpPr/>
          <p:nvPr/>
        </p:nvSpPr>
        <p:spPr>
          <a:xfrm>
            <a:off x="9140837" y="1987596"/>
            <a:ext cx="2779933" cy="590334"/>
          </a:xfrm>
          <a:prstGeom prst="roundRect">
            <a:avLst>
              <a:gd name="adj" fmla="val 2042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12750" hangingPunct="0">
              <a:lnSpc>
                <a:spcPts val="3200"/>
              </a:lnSpc>
              <a:defRPr/>
            </a:pPr>
            <a:r>
              <a:rPr lang="en-US" altLang="zh-TW" sz="2800" b="1" ker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effectLst>
                  <a:outerShdw blurRad="381000" algn="tl" rotWithShape="0">
                    <a:prstClr val="black">
                      <a:alpha val="70000"/>
                    </a:prstClr>
                  </a:outerShdw>
                </a:effectLst>
                <a:latin typeface="TT Norms Pro Normal"/>
                <a:ea typeface="微軟正黑體"/>
                <a:cs typeface="Arial"/>
                <a:sym typeface="Arial"/>
              </a:rPr>
              <a:t>15.6” 2.8K OLED</a:t>
            </a:r>
          </a:p>
          <a:p>
            <a:pPr algn="ctr" defTabSz="412750" hangingPunct="0">
              <a:lnSpc>
                <a:spcPts val="3200"/>
              </a:lnSpc>
              <a:defRPr/>
            </a:pPr>
            <a:r>
              <a:rPr lang="en-US" altLang="zh-TW" sz="2800" b="1" kern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effectLst>
                  <a:outerShdw blurRad="381000" algn="tl" rotWithShape="0">
                    <a:prstClr val="black">
                      <a:alpha val="70000"/>
                    </a:prstClr>
                  </a:outerShdw>
                </a:effectLst>
                <a:latin typeface="TT Norms Pro Normal"/>
                <a:ea typeface="微軟正黑體"/>
                <a:cs typeface="Arial"/>
                <a:sym typeface="Arial"/>
              </a:rPr>
              <a:t>​</a:t>
            </a:r>
          </a:p>
          <a:p>
            <a:pPr algn="ctr" defTabSz="412750" hangingPunct="0">
              <a:lnSpc>
                <a:spcPts val="3200"/>
              </a:lnSpc>
              <a:defRPr/>
            </a:pPr>
            <a:endParaRPr lang="en-US" altLang="zh-TW" sz="2800" b="1" kern="0">
              <a:gradFill flip="none"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18900000" scaled="1"/>
                <a:tileRect/>
              </a:gradFill>
              <a:effectLst>
                <a:outerShdw blurRad="381000" algn="tl" rotWithShape="0">
                  <a:prstClr val="black">
                    <a:alpha val="70000"/>
                  </a:prstClr>
                </a:outerShdw>
              </a:effectLst>
              <a:latin typeface="TT Norms Pro Normal"/>
              <a:ea typeface="微軟正黑體"/>
              <a:cs typeface="Arial"/>
              <a:sym typeface="Arial"/>
            </a:endParaRPr>
          </a:p>
          <a:p>
            <a:pPr algn="ctr" defTabSz="412750" hangingPunct="0">
              <a:lnSpc>
                <a:spcPts val="3200"/>
              </a:lnSpc>
              <a:defRPr/>
            </a:pPr>
            <a:endParaRPr lang="en-US" altLang="zh-TW" sz="2800" b="1" kern="0">
              <a:gradFill flip="none"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18900000" scaled="1"/>
                <a:tileRect/>
              </a:gradFill>
              <a:effectLst>
                <a:outerShdw blurRad="381000" algn="tl" rotWithShape="0">
                  <a:prstClr val="black">
                    <a:alpha val="70000"/>
                  </a:prstClr>
                </a:outerShdw>
              </a:effectLst>
              <a:latin typeface="TT Norms Pro Normal"/>
              <a:ea typeface="微軟正黑體"/>
              <a:cs typeface="Arial"/>
              <a:sym typeface="Arial"/>
            </a:endParaRPr>
          </a:p>
          <a:p>
            <a:pPr algn="ctr" defTabSz="412750">
              <a:lnSpc>
                <a:spcPts val="3200"/>
              </a:lnSpc>
              <a:defRPr/>
            </a:pPr>
            <a:r>
              <a:rPr lang="en-US" altLang="zh-TW" sz="1100" kern="0">
                <a:solidFill>
                  <a:schemeClr val="bg1"/>
                </a:solidFill>
                <a:effectLst>
                  <a:outerShdw blurRad="381000" algn="tl" rotWithShape="0">
                    <a:prstClr val="black">
                      <a:alpha val="70000"/>
                    </a:prstClr>
                  </a:outerShdw>
                </a:effectLst>
                <a:latin typeface="TT Norms Pro Normal"/>
                <a:ea typeface="微軟正黑體"/>
                <a:cs typeface="Arial"/>
                <a:sym typeface="Arial"/>
              </a:rPr>
              <a:t>2800 x 1620 / 16:9 / 100% DCI-P3​</a:t>
            </a:r>
            <a:endParaRPr lang="en-US" altLang="zh-TW" sz="1100" kern="0">
              <a:solidFill>
                <a:schemeClr val="bg1"/>
              </a:solidFill>
              <a:effectLst>
                <a:outerShdw blurRad="381000" algn="tl" rotWithShape="0">
                  <a:prstClr val="black">
                    <a:alpha val="70000"/>
                  </a:prstClr>
                </a:outerShdw>
              </a:effectLst>
              <a:latin typeface="TT Norms Pro Normal"/>
              <a:ea typeface="微軟正黑體"/>
              <a:cs typeface="Arial"/>
            </a:endParaRPr>
          </a:p>
        </p:txBody>
      </p:sp>
      <p:pic>
        <p:nvPicPr>
          <p:cNvPr id="52" name="圖片 80" descr="A picture containing text&#10;&#10;Description automatically generated">
            <a:extLst>
              <a:ext uri="{FF2B5EF4-FFF2-40B4-BE49-F238E27FC236}">
                <a16:creationId xmlns:a16="http://schemas.microsoft.com/office/drawing/2014/main" id="{0F05ADC1-2AF1-3AB4-D210-463C7A7A510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32" y="242198"/>
            <a:ext cx="710077" cy="710077"/>
          </a:xfrm>
          <a:prstGeom prst="rect">
            <a:avLst/>
          </a:prstGeom>
        </p:spPr>
      </p:pic>
      <p:sp>
        <p:nvSpPr>
          <p:cNvPr id="4" name="圓角矩形 54">
            <a:extLst>
              <a:ext uri="{FF2B5EF4-FFF2-40B4-BE49-F238E27FC236}">
                <a16:creationId xmlns:a16="http://schemas.microsoft.com/office/drawing/2014/main" id="{0E1C050E-3C4F-DF2D-7F2A-26C3A748CB41}"/>
              </a:ext>
            </a:extLst>
          </p:cNvPr>
          <p:cNvSpPr/>
          <p:nvPr/>
        </p:nvSpPr>
        <p:spPr>
          <a:xfrm>
            <a:off x="86599" y="1272743"/>
            <a:ext cx="2891364" cy="1057539"/>
          </a:xfrm>
          <a:prstGeom prst="roundRect">
            <a:avLst>
              <a:gd name="adj" fmla="val 1968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2750">
              <a:defRPr/>
            </a:pPr>
            <a:r>
              <a:rPr lang="en-US" sz="1400" kern="0" dirty="0">
                <a:latin typeface="Calibri"/>
                <a:ea typeface="微軟正黑體"/>
                <a:cs typeface="Arial"/>
              </a:rPr>
              <a:t>Up to </a:t>
            </a:r>
            <a:r>
              <a:rPr lang="pl-PL" sz="1400" kern="0" dirty="0">
                <a:latin typeface="Calibri"/>
                <a:ea typeface="微軟正黑體"/>
                <a:cs typeface="Arial"/>
              </a:rPr>
              <a:t>AMD </a:t>
            </a:r>
            <a:endParaRPr lang="en-US" sz="1400" kern="0" dirty="0">
              <a:latin typeface="Calibri"/>
              <a:ea typeface="微軟正黑體"/>
              <a:cs typeface="Arial"/>
            </a:endParaRPr>
          </a:p>
          <a:p>
            <a:pPr algn="ctr" defTabSz="412750">
              <a:defRPr/>
            </a:pPr>
            <a:r>
              <a:rPr lang="pl-PL" sz="2800" b="1" kern="0" dirty="0">
                <a:gradFill>
                  <a:gsLst>
                    <a:gs pos="0">
                      <a:srgbClr val="00B0F0"/>
                    </a:gs>
                    <a:gs pos="100000">
                      <a:srgbClr val="0070C0"/>
                    </a:gs>
                  </a:gsLst>
                  <a:path path="circle">
                    <a:fillToRect l="50000" t="50000" r="50000" b="50000"/>
                  </a:path>
                </a:gradFill>
                <a:latin typeface="Calibri Light" panose="020F0302020204030204"/>
                <a:ea typeface="微軟正黑體"/>
                <a:cs typeface="Arial"/>
              </a:rPr>
              <a:t>Ryzen™ 7735U</a:t>
            </a:r>
            <a:endParaRPr lang="pl-PL" dirty="0"/>
          </a:p>
          <a:p>
            <a:pPr algn="ctr" defTabSz="412750">
              <a:defRPr/>
            </a:pPr>
            <a:r>
              <a:rPr lang="en-US" sz="1400" kern="0" dirty="0">
                <a:latin typeface="Calibri"/>
                <a:ea typeface="微軟正黑體"/>
                <a:cs typeface="Arial"/>
              </a:rPr>
              <a:t>Processor</a:t>
            </a:r>
            <a:endParaRPr lang="en-US" altLang="zh-TW" sz="1200" kern="0" dirty="0">
              <a:latin typeface="Calibri"/>
              <a:ea typeface="微軟正黑體"/>
              <a:cs typeface="Arial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8EFE39B-2489-182E-7709-A95F9BEA4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31" y="691160"/>
            <a:ext cx="3633676" cy="3633676"/>
          </a:xfrm>
          <a:prstGeom prst="rect">
            <a:avLst/>
          </a:prstGeom>
        </p:spPr>
      </p:pic>
      <p:sp>
        <p:nvSpPr>
          <p:cNvPr id="14" name="圓角矩形 5">
            <a:extLst>
              <a:ext uri="{FF2B5EF4-FFF2-40B4-BE49-F238E27FC236}">
                <a16:creationId xmlns:a16="http://schemas.microsoft.com/office/drawing/2014/main" id="{F58E21BD-09B6-5856-D554-62B409B385A1}"/>
              </a:ext>
            </a:extLst>
          </p:cNvPr>
          <p:cNvSpPr/>
          <p:nvPr/>
        </p:nvSpPr>
        <p:spPr>
          <a:xfrm>
            <a:off x="5978854" y="77540"/>
            <a:ext cx="2821467" cy="1052415"/>
          </a:xfrm>
          <a:prstGeom prst="roundRect">
            <a:avLst>
              <a:gd name="adj" fmla="val 174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2750" hangingPunct="0">
              <a:defRPr/>
            </a:pPr>
            <a:r>
              <a:rPr lang="en-US" altLang="zh-TW" sz="1600" b="1" kern="0" dirty="0" smtClean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latin typeface="TT Norms Pro Normal"/>
                <a:ea typeface="微軟正黑體"/>
                <a:cs typeface="Arial"/>
                <a:sym typeface="Arial"/>
              </a:rPr>
              <a:t>	ANTIMICROBIAL   </a:t>
            </a:r>
          </a:p>
          <a:p>
            <a:pPr algn="ctr" defTabSz="412750" hangingPunct="0">
              <a:defRPr/>
            </a:pPr>
            <a:r>
              <a:rPr lang="en-US" altLang="zh-TW" sz="1600" b="1" kern="0" dirty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latin typeface="TT Norms Pro Normal"/>
                <a:ea typeface="微軟正黑體"/>
                <a:cs typeface="Arial"/>
                <a:sym typeface="Arial"/>
              </a:rPr>
              <a:t>  </a:t>
            </a:r>
            <a:r>
              <a:rPr lang="en-US" altLang="zh-TW" sz="1600" b="1" kern="0" dirty="0" smtClean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latin typeface="TT Norms Pro Normal"/>
                <a:ea typeface="微軟正黑體"/>
                <a:cs typeface="Arial"/>
                <a:sym typeface="Arial"/>
              </a:rPr>
              <a:t>GUARD </a:t>
            </a:r>
            <a:r>
              <a:rPr lang="en-US" altLang="zh-TW" sz="1600" b="1" kern="0" dirty="0">
                <a:gradFill flip="none" rotWithShape="1">
                  <a:gsLst>
                    <a:gs pos="0">
                      <a:srgbClr val="7030A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latin typeface="TT Norms Pro Normal"/>
                <a:ea typeface="微軟正黑體"/>
                <a:cs typeface="Arial"/>
                <a:sym typeface="Arial"/>
              </a:rPr>
              <a:t>PLUS</a:t>
            </a:r>
            <a:endParaRPr lang="en-US" altLang="zh-TW" sz="1600" b="1" kern="0" spc="-100" dirty="0">
              <a:gradFill flip="none" rotWithShape="1">
                <a:gsLst>
                  <a:gs pos="0">
                    <a:srgbClr val="00B0F0"/>
                  </a:gs>
                  <a:gs pos="100000">
                    <a:srgbClr val="4CD48A"/>
                  </a:gs>
                </a:gsLst>
                <a:lin ang="0" scaled="1"/>
                <a:tileRect/>
              </a:gradFill>
              <a:latin typeface="TT Norms Pro Normal"/>
              <a:ea typeface="微軟正黑體"/>
              <a:cs typeface="Arial"/>
            </a:endParaRPr>
          </a:p>
        </p:txBody>
      </p:sp>
      <p:pic>
        <p:nvPicPr>
          <p:cNvPr id="17" name="Picture 19" descr="A picture containing text, computer, businesscard&#10;&#10;Description automatically generated">
            <a:extLst>
              <a:ext uri="{FF2B5EF4-FFF2-40B4-BE49-F238E27FC236}">
                <a16:creationId xmlns:a16="http://schemas.microsoft.com/office/drawing/2014/main" id="{1DC15B0F-2B62-F536-A4E2-8390BC2B8E2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72694" y="842614"/>
            <a:ext cx="4027966" cy="4043192"/>
          </a:xfrm>
          <a:prstGeom prst="rect">
            <a:avLst/>
          </a:prstGeom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4FA22B86-ECD4-51D3-6739-59A1B114E23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0837" y="958682"/>
            <a:ext cx="2743200" cy="2743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t="40441" r="17756" b="30114"/>
          <a:stretch/>
        </p:blipFill>
        <p:spPr>
          <a:xfrm>
            <a:off x="8920263" y="81275"/>
            <a:ext cx="1130043" cy="1067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0" prst="relaxedInset"/>
            <a:contourClr>
              <a:srgbClr val="969696"/>
            </a:contourClr>
          </a:sp3d>
        </p:spPr>
      </p:pic>
      <p:pic>
        <p:nvPicPr>
          <p:cNvPr id="54" name="圖片 53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" t="11831" b="20596"/>
          <a:stretch/>
        </p:blipFill>
        <p:spPr>
          <a:xfrm>
            <a:off x="8906194" y="4682553"/>
            <a:ext cx="3196284" cy="1142365"/>
          </a:xfrm>
          <a:prstGeom prst="roundRect">
            <a:avLst>
              <a:gd name="adj" fmla="val 12899"/>
            </a:avLst>
          </a:prstGeom>
        </p:spPr>
      </p:pic>
      <p:sp>
        <p:nvSpPr>
          <p:cNvPr id="55" name="文字方塊 54"/>
          <p:cNvSpPr txBox="1"/>
          <p:nvPr/>
        </p:nvSpPr>
        <p:spPr>
          <a:xfrm>
            <a:off x="9075472" y="4926723"/>
            <a:ext cx="3022611" cy="6617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412750" hangingPunct="0">
              <a:spcAft>
                <a:spcPts val="300"/>
              </a:spcAft>
              <a:defRPr/>
            </a:pPr>
            <a:r>
              <a:rPr lang="en-US" altLang="zh-TW" b="1" kern="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Norms Pro" panose="02000503030000020003" pitchFamily="2" charset="0"/>
                <a:ea typeface="微軟正黑體"/>
                <a:cs typeface="Arial"/>
                <a:sym typeface="Arial"/>
              </a:rPr>
              <a:t>Plasma Ceramic Aluminum</a:t>
            </a:r>
          </a:p>
          <a:p>
            <a:pPr algn="ctr" defTabSz="412750" hangingPunct="0">
              <a:spcAft>
                <a:spcPts val="300"/>
              </a:spcAft>
              <a:defRPr/>
            </a:pPr>
            <a:r>
              <a:rPr lang="en-US" altLang="zh-TW" sz="1000" kern="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Norms Pro Medium"/>
                <a:ea typeface="微軟正黑體"/>
                <a:cs typeface="Arial"/>
                <a:sym typeface="Arial"/>
              </a:rPr>
              <a:t>Wear resistance/ Unique look / Eco-friendly</a:t>
            </a:r>
            <a:endParaRPr lang="en-US" altLang="zh-TW" sz="1000" kern="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Norms Pro Medium"/>
              <a:ea typeface="微軟正黑體"/>
              <a:cs typeface="Arial"/>
            </a:endParaRPr>
          </a:p>
          <a:p>
            <a:pPr algn="ctr" defTabSz="412750" hangingPunct="0">
              <a:defRPr/>
            </a:pPr>
            <a:r>
              <a:rPr lang="en-US" altLang="zh-TW" sz="1000" kern="0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Norms Pro Medium"/>
                <a:ea typeface="微軟正黑體"/>
                <a:cs typeface="Arial"/>
                <a:sym typeface="Arial"/>
              </a:rPr>
              <a:t>(Basalt Gray model only)</a:t>
            </a:r>
            <a:endParaRPr lang="en-US" altLang="zh-TW" sz="1000" kern="0" spc="-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Norms Pro Medium"/>
              <a:ea typeface="微軟正黑體"/>
              <a:cs typeface="Arial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70" y="333770"/>
            <a:ext cx="505263" cy="5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37bbd5-5f34-4cb2-8339-0bcdaaf70135">
      <Terms xmlns="http://schemas.microsoft.com/office/infopath/2007/PartnerControls"/>
    </lcf76f155ced4ddcb4097134ff3c332f>
    <TaxCatchAll xmlns="268b9640-7f8b-4a5d-bb45-79a10e628089" xsi:nil="true"/>
    <SharedWithUsers xmlns="268b9640-7f8b-4a5d-bb45-79a10e628089">
      <UserInfo>
        <DisplayName/>
        <AccountId xsi:nil="true"/>
        <AccountType/>
      </UserInfo>
    </SharedWithUsers>
    <MediaLengthInSeconds xmlns="ce37bbd5-5f34-4cb2-8339-0bcdaaf701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FBA39DC4605D04BAE9DB7572327FC2F" ma:contentTypeVersion="16" ma:contentTypeDescription="새 문서를 만듭니다." ma:contentTypeScope="" ma:versionID="878b8a3f02de6c25301158a3086cf354">
  <xsd:schema xmlns:xsd="http://www.w3.org/2001/XMLSchema" xmlns:xs="http://www.w3.org/2001/XMLSchema" xmlns:p="http://schemas.microsoft.com/office/2006/metadata/properties" xmlns:ns2="ce37bbd5-5f34-4cb2-8339-0bcdaaf70135" xmlns:ns3="268b9640-7f8b-4a5d-bb45-79a10e628089" targetNamespace="http://schemas.microsoft.com/office/2006/metadata/properties" ma:root="true" ma:fieldsID="87ccd575a2bc178af172f006f2ad2957" ns2:_="" ns3:_="">
    <xsd:import namespace="ce37bbd5-5f34-4cb2-8339-0bcdaaf70135"/>
    <xsd:import namespace="268b9640-7f8b-4a5d-bb45-79a10e628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7bbd5-5f34-4cb2-8339-0bcdaaf70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이미지 태그" ma:readOnly="false" ma:fieldId="{5cf76f15-5ced-4ddc-b409-7134ff3c332f}" ma:taxonomyMulti="true" ma:sspId="535f32ca-9e08-423f-8326-450266055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b9640-7f8b-4a5d-bb45-79a10e6280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fb6d90-7ffe-4f12-85d5-96f2d9278127}" ma:internalName="TaxCatchAll" ma:showField="CatchAllData" ma:web="268b9640-7f8b-4a5d-bb45-79a10e6280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6C7C1E-EFB7-4F13-A2E8-2945BB9DCF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F333FA-8A18-4A91-80A3-17983FE685E8}"/>
</file>

<file path=customXml/itemProps3.xml><?xml version="1.0" encoding="utf-8"?>
<ds:datastoreItem xmlns:ds="http://schemas.openxmlformats.org/officeDocument/2006/customXml" ds:itemID="{16675DD8-DB48-46D0-9520-C17CDFAB5B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163</Words>
  <Application>Microsoft Office PowerPoint</Application>
  <PresentationFormat>寬螢幕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Helvetica Neue</vt:lpstr>
      <vt:lpstr>微軟正黑體</vt:lpstr>
      <vt:lpstr>新細明體</vt:lpstr>
      <vt:lpstr>Arial</vt:lpstr>
      <vt:lpstr>Calibri</vt:lpstr>
      <vt:lpstr>Calibri Light</vt:lpstr>
      <vt:lpstr>TT Norms Pro</vt:lpstr>
      <vt:lpstr>TT Norms Pro Medium</vt:lpstr>
      <vt:lpstr>TT Norms Pro Normal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Steven4 Wu(吳聲汶)</dc:creator>
  <cp:lastModifiedBy>Steven4 Wu(吳聲汶)</cp:lastModifiedBy>
  <cp:revision>24</cp:revision>
  <dcterms:created xsi:type="dcterms:W3CDTF">2023-02-07T04:14:20Z</dcterms:created>
  <dcterms:modified xsi:type="dcterms:W3CDTF">2023-03-17T08:39:44Z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0x010100EFBA39DC4605D04BAE9DB7572327FC2F</vt:lpwstr>
  </property>
  <property fmtid="{D5CDD505-2E9C-101B-9397-08002B2CF9AE}" pid="3" name="Order">
    <vt:r8>774900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